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57" r:id="rId4"/>
    <p:sldId id="271" r:id="rId5"/>
    <p:sldId id="285" r:id="rId6"/>
    <p:sldId id="274" r:id="rId7"/>
    <p:sldId id="262" r:id="rId8"/>
    <p:sldId id="292" r:id="rId9"/>
    <p:sldId id="293" r:id="rId10"/>
    <p:sldId id="295" r:id="rId11"/>
    <p:sldId id="296" r:id="rId12"/>
    <p:sldId id="287" r:id="rId13"/>
    <p:sldId id="286" r:id="rId14"/>
    <p:sldId id="273" r:id="rId15"/>
    <p:sldId id="276" r:id="rId16"/>
    <p:sldId id="277" r:id="rId17"/>
    <p:sldId id="301" r:id="rId18"/>
    <p:sldId id="299" r:id="rId19"/>
    <p:sldId id="300" r:id="rId20"/>
    <p:sldId id="288" r:id="rId21"/>
    <p:sldId id="289" r:id="rId22"/>
    <p:sldId id="279" r:id="rId23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113" d="100"/>
          <a:sy n="113" d="100"/>
        </p:scale>
        <p:origin x="45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aj&#225;t%20meghajt&#243;\IG\felv&#233;teli%20t&#225;j&#233;kozat&#243;ra\2025_adatok,%20elemz&#233;s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túljelentkezés 2025.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diagramm!$B$2</c:f>
              <c:strCache>
                <c:ptCount val="1"/>
                <c:pt idx="0">
                  <c:v>olasz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diagramm!$C$2</c:f>
              <c:numCache>
                <c:formatCode>General</c:formatCode>
                <c:ptCount val="1"/>
                <c:pt idx="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B-4D23-A6AD-8FE331D55AD7}"/>
            </c:ext>
          </c:extLst>
        </c:ser>
        <c:ser>
          <c:idx val="1"/>
          <c:order val="1"/>
          <c:tx>
            <c:strRef>
              <c:f>diagramm!$B$3</c:f>
              <c:strCache>
                <c:ptCount val="1"/>
                <c:pt idx="0">
                  <c:v>angol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diagramm!$C$3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B-4D23-A6AD-8FE331D55AD7}"/>
            </c:ext>
          </c:extLst>
        </c:ser>
        <c:ser>
          <c:idx val="2"/>
          <c:order val="2"/>
          <c:tx>
            <c:strRef>
              <c:f>diagramm!$B$4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diagramm!$C$4</c:f>
              <c:numCache>
                <c:formatCode>General</c:formatCode>
                <c:ptCount val="1"/>
                <c:pt idx="0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DB-4D23-A6AD-8FE331D55AD7}"/>
            </c:ext>
          </c:extLst>
        </c:ser>
        <c:ser>
          <c:idx val="3"/>
          <c:order val="3"/>
          <c:tx>
            <c:strRef>
              <c:f>diagramm!$B$5</c:f>
              <c:strCache>
                <c:ptCount val="1"/>
                <c:pt idx="0">
                  <c:v>humán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diagramm!$C$5</c:f>
              <c:numCache>
                <c:formatCode>General</c:formatCode>
                <c:ptCount val="1"/>
                <c:pt idx="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DB-4D23-A6AD-8FE331D55AD7}"/>
            </c:ext>
          </c:extLst>
        </c:ser>
        <c:ser>
          <c:idx val="4"/>
          <c:order val="4"/>
          <c:tx>
            <c:strRef>
              <c:f>diagramm!$B$6</c:f>
              <c:strCache>
                <c:ptCount val="1"/>
                <c:pt idx="0">
                  <c:v>víz.kult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diagramm!$C$6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DB-4D23-A6AD-8FE331D55AD7}"/>
            </c:ext>
          </c:extLst>
        </c:ser>
        <c:ser>
          <c:idx val="5"/>
          <c:order val="5"/>
          <c:tx>
            <c:strRef>
              <c:f>diagramm!$B$7</c:f>
              <c:strCache>
                <c:ptCount val="1"/>
                <c:pt idx="0">
                  <c:v>német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diagramm!$C$7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DB-4D23-A6AD-8FE331D55AD7}"/>
            </c:ext>
          </c:extLst>
        </c:ser>
        <c:ser>
          <c:idx val="6"/>
          <c:order val="6"/>
          <c:tx>
            <c:strRef>
              <c:f>diagramm!$B$8</c:f>
              <c:strCache>
                <c:ptCount val="1"/>
                <c:pt idx="0">
                  <c:v>bio-kém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diagramm!$C$8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DB-4D23-A6AD-8FE331D55AD7}"/>
            </c:ext>
          </c:extLst>
        </c:ser>
        <c:ser>
          <c:idx val="7"/>
          <c:order val="7"/>
          <c:tx>
            <c:strRef>
              <c:f>diagramm!$B$9</c:f>
              <c:strCache>
                <c:ptCount val="1"/>
                <c:pt idx="0">
                  <c:v>info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diagramm!$C$9</c:f>
              <c:numCache>
                <c:formatCode>General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DB-4D23-A6AD-8FE331D55AD7}"/>
            </c:ext>
          </c:extLst>
        </c:ser>
        <c:ser>
          <c:idx val="8"/>
          <c:order val="8"/>
          <c:tx>
            <c:strRef>
              <c:f>diagramm!$B$10</c:f>
              <c:strCache>
                <c:ptCount val="1"/>
                <c:pt idx="0">
                  <c:v>média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diagramm!$C$10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DB-4D23-A6AD-8FE331D5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627919"/>
        <c:axId val="605682911"/>
      </c:barChart>
      <c:catAx>
        <c:axId val="59962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5682911"/>
        <c:crosses val="autoZero"/>
        <c:auto val="1"/>
        <c:lblAlgn val="ctr"/>
        <c:lblOffset val="100"/>
        <c:noMultiLvlLbl val="0"/>
      </c:catAx>
      <c:valAx>
        <c:axId val="60568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962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2025. 11. 04.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732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8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8458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475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2025. 11. 04.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zlgbp.h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476672"/>
            <a:ext cx="9144000" cy="4392488"/>
          </a:xfrm>
        </p:spPr>
        <p:txBody>
          <a:bodyPr rtlCol="0"/>
          <a:lstStyle/>
          <a:p>
            <a:pPr algn="ctr" rtl="0"/>
            <a:r>
              <a:rPr lang="hu-HU" dirty="0"/>
              <a:t>Felvételi a </a:t>
            </a:r>
            <a:br>
              <a:rPr lang="hu-HU" dirty="0"/>
            </a:br>
            <a:r>
              <a:rPr lang="hu-HU" dirty="0"/>
              <a:t>Kőbányai </a:t>
            </a:r>
            <a:br>
              <a:rPr lang="hu-HU" dirty="0"/>
            </a:br>
            <a:r>
              <a:rPr lang="hu-HU" dirty="0"/>
              <a:t>Szent László Gimnáziumban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hu-HU" dirty="0"/>
              <a:t>Tanulói tájékoztató 2025. november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138FDD-82F6-486F-8963-A6195AC4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74638"/>
            <a:ext cx="9180512" cy="706090"/>
          </a:xfrm>
        </p:spPr>
        <p:txBody>
          <a:bodyPr/>
          <a:lstStyle/>
          <a:p>
            <a:r>
              <a:rPr lang="hu-HU" dirty="0"/>
              <a:t>statisztika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2CA7A1F-400B-466D-8417-ACF051C3C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316" y="1124494"/>
            <a:ext cx="6556833" cy="26550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60DF4A2-AB99-4C2B-A8A6-72EDD6BD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3861048"/>
            <a:ext cx="6590784" cy="28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6D324F-E1FD-4301-91DB-6537902E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2023-as összesített statisztika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D588E3-6D67-464A-879A-F8992E7C6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04" y="1628800"/>
            <a:ext cx="1156348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Képzésink &amp; jellemzőik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6303" y="1844824"/>
            <a:ext cx="4419599" cy="4267200"/>
          </a:xfrm>
        </p:spPr>
        <p:txBody>
          <a:bodyPr>
            <a:normAutofit/>
          </a:bodyPr>
          <a:lstStyle/>
          <a:p>
            <a:r>
              <a:rPr lang="hu-HU" sz="3200" b="1" dirty="0"/>
              <a:t>5 éves</a:t>
            </a:r>
          </a:p>
          <a:p>
            <a:r>
              <a:rPr lang="hu-HU" sz="3200" b="1" dirty="0"/>
              <a:t>A osztály</a:t>
            </a:r>
          </a:p>
          <a:p>
            <a:r>
              <a:rPr lang="hu-HU" sz="3200" b="1" dirty="0"/>
              <a:t>E osztály</a:t>
            </a:r>
          </a:p>
          <a:p>
            <a:r>
              <a:rPr lang="hu-HU" sz="3200" b="1" dirty="0"/>
              <a:t>F osztály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4 éves</a:t>
            </a:r>
          </a:p>
          <a:p>
            <a:r>
              <a:rPr lang="hu-HU" sz="3200" b="1" dirty="0"/>
              <a:t>B osztály</a:t>
            </a:r>
          </a:p>
          <a:p>
            <a:r>
              <a:rPr lang="hu-HU" sz="3200" b="1" dirty="0"/>
              <a:t>C osztály</a:t>
            </a:r>
          </a:p>
          <a:p>
            <a:r>
              <a:rPr lang="hu-HU" sz="3200" b="1" dirty="0"/>
              <a:t>D osztály</a:t>
            </a:r>
          </a:p>
        </p:txBody>
      </p:sp>
    </p:spTree>
    <p:extLst>
      <p:ext uri="{BB962C8B-B14F-4D97-AF65-F5344CB8AC3E}">
        <p14:creationId xmlns:p14="http://schemas.microsoft.com/office/powerpoint/2010/main" val="11336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Nyelvoktatás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Nyelvi előkészítős osztályok</a:t>
            </a:r>
          </a:p>
          <a:p>
            <a:r>
              <a:rPr lang="hu-HU" sz="3200" b="1" dirty="0"/>
              <a:t>Első nyelv választása</a:t>
            </a:r>
          </a:p>
          <a:p>
            <a:r>
              <a:rPr lang="hu-HU" sz="3200" b="1" dirty="0"/>
              <a:t>Második nyelv választása</a:t>
            </a:r>
          </a:p>
          <a:p>
            <a:r>
              <a:rPr lang="hu-HU" sz="3200" b="1" dirty="0"/>
              <a:t>Szintfelmérés</a:t>
            </a:r>
          </a:p>
          <a:p>
            <a:r>
              <a:rPr lang="hu-HU" sz="3200" b="1" dirty="0"/>
              <a:t>Csoportbontások</a:t>
            </a:r>
          </a:p>
        </p:txBody>
      </p:sp>
    </p:spTree>
    <p:extLst>
      <p:ext uri="{BB962C8B-B14F-4D97-AF65-F5344CB8AC3E}">
        <p14:creationId xmlns:p14="http://schemas.microsoft.com/office/powerpoint/2010/main" val="6640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65820" y="1196752"/>
            <a:ext cx="10441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3600" dirty="0">
                <a:latin typeface="Merriweather"/>
              </a:rPr>
              <a:t>A felvételi értékelése az alábbiak szerint történik:</a:t>
            </a:r>
          </a:p>
          <a:p>
            <a:pPr fontAlgn="base"/>
            <a:endParaRPr lang="hu-HU" sz="3600" dirty="0">
              <a:latin typeface="Merriweather"/>
            </a:endParaRPr>
          </a:p>
          <a:p>
            <a:pPr fontAlgn="base"/>
            <a:r>
              <a:rPr lang="hu-HU" sz="3600" dirty="0">
                <a:latin typeface="Merriweather"/>
              </a:rPr>
              <a:t>70 pont    a felvételin nyújtott teljesítmény;</a:t>
            </a:r>
          </a:p>
          <a:p>
            <a:pPr fontAlgn="base"/>
            <a:br>
              <a:rPr lang="hu-HU" sz="3600" dirty="0">
                <a:latin typeface="Merriweather"/>
              </a:rPr>
            </a:br>
            <a:r>
              <a:rPr lang="hu-HU" sz="3600" dirty="0">
                <a:latin typeface="Merriweather"/>
              </a:rPr>
              <a:t>30 pont    az általános iskolai eredmények alapján (Hozott pontszám).</a:t>
            </a:r>
            <a:endParaRPr lang="hu-HU" sz="3600" b="0" i="0" dirty="0"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619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Hozott pontok számítása 1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78764"/>
              </p:ext>
            </p:extLst>
          </p:nvPr>
        </p:nvGraphicFramePr>
        <p:xfrm>
          <a:off x="981844" y="1484785"/>
          <a:ext cx="10153128" cy="4824534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555881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460117796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217550921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 b="1" dirty="0">
                          <a:effectLst/>
                        </a:rPr>
                        <a:t>Tantárgy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b="1">
                          <a:effectLst/>
                        </a:rPr>
                        <a:t>évfolyam</a:t>
                      </a:r>
                      <a:endParaRPr lang="hu-HU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b="1">
                          <a:effectLst/>
                        </a:rPr>
                        <a:t>pont</a:t>
                      </a:r>
                      <a:endParaRPr lang="hu-HU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421496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Magyar nyelv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5-8.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max. 20p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730727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Irodalom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5-8.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max. 20p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933137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Idegen nyelv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5-8.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max. 20p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524229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Történelem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5-8.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max. 20p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882401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Matematika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effectLst/>
                        </a:rPr>
                        <a:t>5-8.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effectLst/>
                        </a:rPr>
                        <a:t>max</a:t>
                      </a:r>
                      <a:r>
                        <a:rPr lang="hu-HU" dirty="0">
                          <a:effectLst/>
                        </a:rPr>
                        <a:t>. 20p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18188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Földrajz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effectLst/>
                        </a:rPr>
                        <a:t>max</a:t>
                      </a:r>
                      <a:r>
                        <a:rPr lang="hu-HU" dirty="0">
                          <a:effectLst/>
                        </a:rPr>
                        <a:t>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46245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Fizika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effectLst/>
                        </a:rPr>
                        <a:t>max</a:t>
                      </a:r>
                      <a:r>
                        <a:rPr lang="hu-HU" dirty="0">
                          <a:effectLst/>
                        </a:rPr>
                        <a:t>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7584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Kémia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effectLst/>
                        </a:rPr>
                        <a:t>max</a:t>
                      </a:r>
                      <a:r>
                        <a:rPr lang="hu-HU" dirty="0">
                          <a:effectLst/>
                        </a:rPr>
                        <a:t>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27389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Biológia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effectLst/>
                        </a:rPr>
                        <a:t>max</a:t>
                      </a:r>
                      <a:r>
                        <a:rPr lang="hu-HU" dirty="0">
                          <a:effectLst/>
                        </a:rPr>
                        <a:t>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329048"/>
                  </a:ext>
                </a:extLst>
              </a:tr>
              <a:tr h="438594">
                <a:tc gridSpan="2">
                  <a:txBody>
                    <a:bodyPr/>
                    <a:lstStyle/>
                    <a:p>
                      <a:pPr latinLnBrk="0"/>
                      <a:r>
                        <a:rPr lang="hu-HU" b="1">
                          <a:effectLst/>
                        </a:rPr>
                        <a:t>Összesen:</a:t>
                      </a:r>
                      <a:endParaRPr lang="hu-HU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b="1" dirty="0">
                          <a:effectLst/>
                        </a:rPr>
                        <a:t>140p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62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2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Hozott pontok számítása 2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25776"/>
              </p:ext>
            </p:extLst>
          </p:nvPr>
        </p:nvGraphicFramePr>
        <p:xfrm>
          <a:off x="2061963" y="1772814"/>
          <a:ext cx="8280920" cy="4032450"/>
        </p:xfrm>
        <a:graphic>
          <a:graphicData uri="http://schemas.openxmlformats.org/drawingml/2006/table">
            <a:tbl>
              <a:tblPr/>
              <a:tblGrid>
                <a:gridCol w="2035050">
                  <a:extLst>
                    <a:ext uri="{9D8B030D-6E8A-4147-A177-3AD203B41FA5}">
                      <a16:colId xmlns:a16="http://schemas.microsoft.com/office/drawing/2014/main" val="2505837263"/>
                    </a:ext>
                  </a:extLst>
                </a:gridCol>
                <a:gridCol w="785641">
                  <a:extLst>
                    <a:ext uri="{9D8B030D-6E8A-4147-A177-3AD203B41FA5}">
                      <a16:colId xmlns:a16="http://schemas.microsoft.com/office/drawing/2014/main" val="334010455"/>
                    </a:ext>
                  </a:extLst>
                </a:gridCol>
                <a:gridCol w="1510969">
                  <a:extLst>
                    <a:ext uri="{9D8B030D-6E8A-4147-A177-3AD203B41FA5}">
                      <a16:colId xmlns:a16="http://schemas.microsoft.com/office/drawing/2014/main" val="847465791"/>
                    </a:ext>
                  </a:extLst>
                </a:gridCol>
                <a:gridCol w="302152">
                  <a:extLst>
                    <a:ext uri="{9D8B030D-6E8A-4147-A177-3AD203B41FA5}">
                      <a16:colId xmlns:a16="http://schemas.microsoft.com/office/drawing/2014/main" val="675612351"/>
                    </a:ext>
                  </a:extLst>
                </a:gridCol>
                <a:gridCol w="1349938">
                  <a:extLst>
                    <a:ext uri="{9D8B030D-6E8A-4147-A177-3AD203B41FA5}">
                      <a16:colId xmlns:a16="http://schemas.microsoft.com/office/drawing/2014/main" val="1869677015"/>
                    </a:ext>
                  </a:extLst>
                </a:gridCol>
                <a:gridCol w="785641">
                  <a:extLst>
                    <a:ext uri="{9D8B030D-6E8A-4147-A177-3AD203B41FA5}">
                      <a16:colId xmlns:a16="http://schemas.microsoft.com/office/drawing/2014/main" val="2016212576"/>
                    </a:ext>
                  </a:extLst>
                </a:gridCol>
                <a:gridCol w="1511529">
                  <a:extLst>
                    <a:ext uri="{9D8B030D-6E8A-4147-A177-3AD203B41FA5}">
                      <a16:colId xmlns:a16="http://schemas.microsoft.com/office/drawing/2014/main" val="2624931477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Magyar nyelv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Földrajz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1769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Irodalom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Fizika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7118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Idegen nyelv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Kémia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3477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Történelem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Biológia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max.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154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Matematika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7-8.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 dirty="0" err="1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effectLst/>
                        </a:rPr>
                        <a:t>. 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98449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Összesen: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hu-HU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latinLnBrk="0"/>
                      <a:r>
                        <a:rPr lang="hu-HU" b="1" dirty="0">
                          <a:solidFill>
                            <a:schemeClr val="tx1"/>
                          </a:solidFill>
                          <a:effectLst/>
                        </a:rPr>
                        <a:t>50p x 2 + 40p =140 pont</a:t>
                      </a:r>
                      <a:endParaRPr lang="hu-H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4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2EBBB6-B599-47E5-BB73-1C4C2DE2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2025. Évi jelentkezés szakok szerint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D0B8130A-2C5F-466A-9B93-15DE5870C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978122"/>
              </p:ext>
            </p:extLst>
          </p:nvPr>
        </p:nvGraphicFramePr>
        <p:xfrm>
          <a:off x="1522413" y="1628800"/>
          <a:ext cx="9144000" cy="45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3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7A84A3-C81A-4CE8-A693-A8DCBB8A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274639"/>
            <a:ext cx="9396536" cy="562074"/>
          </a:xfrm>
        </p:spPr>
        <p:txBody>
          <a:bodyPr/>
          <a:lstStyle/>
          <a:p>
            <a:pPr algn="ctr"/>
            <a:r>
              <a:rPr lang="hu-HU" dirty="0"/>
              <a:t>Ponthatárok változásai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58FDB9F-E8ED-45B7-A12A-5AE1065E6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451" y="908719"/>
            <a:ext cx="8469417" cy="58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317A64-087E-4E24-A11D-BEC10178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634082"/>
          </a:xfrm>
        </p:spPr>
        <p:txBody>
          <a:bodyPr>
            <a:normAutofit/>
          </a:bodyPr>
          <a:lstStyle/>
          <a:p>
            <a:r>
              <a:rPr lang="hu-HU" sz="1800" dirty="0"/>
              <a:t>https://sulinavigator.hu/pontszamolo.php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5D4CB26-2D4A-42B3-9710-5399F2163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860" y="1124744"/>
            <a:ext cx="99371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39" y="65848"/>
            <a:ext cx="4807155" cy="660351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53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4FD670C0-4DBF-4992-9B58-1C695206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97824"/>
              </p:ext>
            </p:extLst>
          </p:nvPr>
        </p:nvGraphicFramePr>
        <p:xfrm>
          <a:off x="261764" y="304800"/>
          <a:ext cx="11737305" cy="6515127"/>
        </p:xfrm>
        <a:graphic>
          <a:graphicData uri="http://schemas.openxmlformats.org/drawingml/2006/table">
            <a:tbl>
              <a:tblPr/>
              <a:tblGrid>
                <a:gridCol w="4665112">
                  <a:extLst>
                    <a:ext uri="{9D8B030D-6E8A-4147-A177-3AD203B41FA5}">
                      <a16:colId xmlns:a16="http://schemas.microsoft.com/office/drawing/2014/main" val="4187089349"/>
                    </a:ext>
                  </a:extLst>
                </a:gridCol>
                <a:gridCol w="2780992">
                  <a:extLst>
                    <a:ext uri="{9D8B030D-6E8A-4147-A177-3AD203B41FA5}">
                      <a16:colId xmlns:a16="http://schemas.microsoft.com/office/drawing/2014/main" val="1388176331"/>
                    </a:ext>
                  </a:extLst>
                </a:gridCol>
                <a:gridCol w="2375815">
                  <a:extLst>
                    <a:ext uri="{9D8B030D-6E8A-4147-A177-3AD203B41FA5}">
                      <a16:colId xmlns:a16="http://schemas.microsoft.com/office/drawing/2014/main" val="2631169537"/>
                    </a:ext>
                  </a:extLst>
                </a:gridCol>
                <a:gridCol w="1915386">
                  <a:extLst>
                    <a:ext uri="{9D8B030D-6E8A-4147-A177-3AD203B41FA5}">
                      <a16:colId xmlns:a16="http://schemas.microsoft.com/office/drawing/2014/main" val="652411716"/>
                    </a:ext>
                  </a:extLst>
                </a:gridCol>
              </a:tblGrid>
              <a:tr h="723509">
                <a:tc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Megnevezés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19735" indent="-419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Tanulmányi terület kódja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Szóbeli vizsga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indent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Alkalmassági vizsga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50576"/>
                  </a:ext>
                </a:extLst>
              </a:tr>
              <a:tr h="619168">
                <a:tc>
                  <a:txBody>
                    <a:bodyPr/>
                    <a:lstStyle/>
                    <a:p>
                      <a:pPr marL="304800" indent="-266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Magyar-olasz két tanítási nyelvű osztály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007370"/>
                  </a:ext>
                </a:extLst>
              </a:tr>
              <a:tr h="395580">
                <a:tc>
                  <a:txBody>
                    <a:bodyPr/>
                    <a:lstStyle/>
                    <a:p>
                      <a:pPr marL="476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angol nyelv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angol nyelv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2818"/>
                  </a:ext>
                </a:extLst>
              </a:tr>
              <a:tr h="619168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matematika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22155"/>
                  </a:ext>
                </a:extLst>
              </a:tr>
              <a:tr h="619168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humán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215520"/>
                  </a:ext>
                </a:extLst>
              </a:tr>
              <a:tr h="619168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vizuális kultúra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rajz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285398"/>
                  </a:ext>
                </a:extLst>
              </a:tr>
              <a:tr h="689111">
                <a:tc>
                  <a:txBody>
                    <a:bodyPr/>
                    <a:lstStyle/>
                    <a:p>
                      <a:pPr marL="285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német nyelv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Nincs!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715255"/>
                  </a:ext>
                </a:extLst>
              </a:tr>
              <a:tr h="878301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természettudományi </a:t>
                      </a:r>
                    </a:p>
                    <a:p>
                      <a:pPr marL="46990" marR="393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osztály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5000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biológia,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kémia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00865"/>
                  </a:ext>
                </a:extLst>
              </a:tr>
              <a:tr h="395580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informatika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76521"/>
                  </a:ext>
                </a:extLst>
              </a:tr>
              <a:tr h="949930">
                <a:tc>
                  <a:txBody>
                    <a:bodyPr/>
                    <a:lstStyle/>
                    <a:p>
                      <a:pPr marL="355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Emelt szintű médiaismeret </a:t>
                      </a:r>
                    </a:p>
                    <a:p>
                      <a:pPr marL="3556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(tömegkommunikáció – mozgóképkultúra)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szövegértés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nincs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37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FF912189-32B4-48D3-8D94-7D5CC93E3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51562"/>
              </p:ext>
            </p:extLst>
          </p:nvPr>
        </p:nvGraphicFramePr>
        <p:xfrm>
          <a:off x="225759" y="80629"/>
          <a:ext cx="11737305" cy="6696742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828697">
                  <a:extLst>
                    <a:ext uri="{9D8B030D-6E8A-4147-A177-3AD203B41FA5}">
                      <a16:colId xmlns:a16="http://schemas.microsoft.com/office/drawing/2014/main" val="65499282"/>
                    </a:ext>
                  </a:extLst>
                </a:gridCol>
                <a:gridCol w="1342872">
                  <a:extLst>
                    <a:ext uri="{9D8B030D-6E8A-4147-A177-3AD203B41FA5}">
                      <a16:colId xmlns:a16="http://schemas.microsoft.com/office/drawing/2014/main" val="2685170352"/>
                    </a:ext>
                  </a:extLst>
                </a:gridCol>
                <a:gridCol w="1342872">
                  <a:extLst>
                    <a:ext uri="{9D8B030D-6E8A-4147-A177-3AD203B41FA5}">
                      <a16:colId xmlns:a16="http://schemas.microsoft.com/office/drawing/2014/main" val="603446240"/>
                    </a:ext>
                  </a:extLst>
                </a:gridCol>
                <a:gridCol w="1863712">
                  <a:extLst>
                    <a:ext uri="{9D8B030D-6E8A-4147-A177-3AD203B41FA5}">
                      <a16:colId xmlns:a16="http://schemas.microsoft.com/office/drawing/2014/main" val="637535942"/>
                    </a:ext>
                  </a:extLst>
                </a:gridCol>
                <a:gridCol w="1679576">
                  <a:extLst>
                    <a:ext uri="{9D8B030D-6E8A-4147-A177-3AD203B41FA5}">
                      <a16:colId xmlns:a16="http://schemas.microsoft.com/office/drawing/2014/main" val="3148948242"/>
                    </a:ext>
                  </a:extLst>
                </a:gridCol>
                <a:gridCol w="1679576">
                  <a:extLst>
                    <a:ext uri="{9D8B030D-6E8A-4147-A177-3AD203B41FA5}">
                      <a16:colId xmlns:a16="http://schemas.microsoft.com/office/drawing/2014/main" val="2703094490"/>
                    </a:ext>
                  </a:extLst>
                </a:gridCol>
              </a:tblGrid>
              <a:tr h="164511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Tagozat (kód)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Magyar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Matema-tika</a:t>
                      </a: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Tárgy szóbeli/alkalmassági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Szóbelire / alkalmassági vizsgára behívottak száma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566446"/>
                  </a:ext>
                </a:extLst>
              </a:tr>
              <a:tr h="40619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megnevezése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pontszáma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666997"/>
                  </a:ext>
                </a:extLst>
              </a:tr>
              <a:tr h="38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689455"/>
                  </a:ext>
                </a:extLst>
              </a:tr>
              <a:tr h="660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Magyar-olasz két tanítási nyelvű (1000)​	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553322"/>
                  </a:ext>
                </a:extLst>
              </a:tr>
              <a:tr h="38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Emelt angol nyelv (2000)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angol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98228"/>
                  </a:ext>
                </a:extLst>
              </a:tr>
              <a:tr h="40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Emelt matematika (3100)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85522"/>
                  </a:ext>
                </a:extLst>
              </a:tr>
              <a:tr h="40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Emelt humán (3200)</a:t>
                      </a:r>
                      <a:endParaRPr lang="hu-HU" sz="200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</a:t>
                      </a:r>
                      <a:endParaRPr lang="hu-HU" sz="200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strike="sng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strike="sng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strike="sng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 strike="sng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98749"/>
                  </a:ext>
                </a:extLst>
              </a:tr>
              <a:tr h="406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Emelt vizuális kultúra (4100)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rajz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70824"/>
                  </a:ext>
                </a:extLst>
              </a:tr>
              <a:tr h="38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Emelt német (4200)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04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227298"/>
                  </a:ext>
                </a:extLst>
              </a:tr>
              <a:tr h="56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Biológia-kémia (5000)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biológia-kémia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001068"/>
                  </a:ext>
                </a:extLst>
              </a:tr>
              <a:tr h="38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Informatika (6100)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81858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Médiaismeret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(Tömegkommunikáció) (6200)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szövegértés  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6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2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33772" y="1124744"/>
            <a:ext cx="8375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hlinkClick r:id="rId2"/>
              </a:rPr>
              <a:t>www.szlgbp.hu</a:t>
            </a:r>
            <a:endParaRPr lang="hu-HU" sz="4000" dirty="0"/>
          </a:p>
          <a:p>
            <a:endParaRPr lang="hu-HU" sz="4000" dirty="0"/>
          </a:p>
          <a:p>
            <a:br>
              <a:rPr lang="hu-HU" sz="4000" dirty="0"/>
            </a:br>
            <a:r>
              <a:rPr lang="hu-HU" sz="4000" dirty="0"/>
              <a:t>Beiskolázás / </a:t>
            </a:r>
          </a:p>
          <a:p>
            <a:r>
              <a:rPr lang="hu-HU" sz="4000" dirty="0"/>
              <a:t>Érdeklődőknek / </a:t>
            </a:r>
          </a:p>
          <a:p>
            <a:r>
              <a:rPr lang="hu-HU" sz="4000" dirty="0"/>
              <a:t>Bővebb információ a szóbeli vizsgáról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908720"/>
            <a:ext cx="3007221" cy="30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210146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Kiknek ajánljuk magunkat? </a:t>
            </a:r>
            <a:br>
              <a:rPr lang="hu-HU" dirty="0"/>
            </a:br>
            <a:r>
              <a:rPr lang="hu-HU" dirty="0"/>
              <a:t>Tervezet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522414" y="2348880"/>
            <a:ext cx="9144000" cy="3823320"/>
          </a:xfrm>
        </p:spPr>
        <p:txBody>
          <a:bodyPr rtlCol="0">
            <a:noAutofit/>
          </a:bodyPr>
          <a:lstStyle/>
          <a:p>
            <a:pPr rtl="0"/>
            <a:r>
              <a:rPr lang="hu-HU" sz="3200" b="1" dirty="0"/>
              <a:t>Rövid iskola ismertetés</a:t>
            </a:r>
          </a:p>
          <a:p>
            <a:pPr rtl="0"/>
            <a:r>
              <a:rPr lang="hu-HU" sz="3200" b="1" dirty="0"/>
              <a:t>Kiket várunk?</a:t>
            </a:r>
          </a:p>
          <a:p>
            <a:pPr rtl="0"/>
            <a:r>
              <a:rPr lang="hu-HU" sz="3200" b="1" dirty="0"/>
              <a:t>Milyen osztályokat indítunk</a:t>
            </a:r>
          </a:p>
          <a:p>
            <a:pPr rtl="0"/>
            <a:r>
              <a:rPr lang="hu-HU" sz="3200" b="1" dirty="0"/>
              <a:t>Osztályok és tagozatok specialitásai</a:t>
            </a:r>
          </a:p>
          <a:p>
            <a:pPr rtl="0"/>
            <a:r>
              <a:rPr lang="hu-HU" sz="3200" b="1" dirty="0"/>
              <a:t>Szóbeli vizsgák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őbányai Szent László Gimnázium | egykor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8" y="476672"/>
            <a:ext cx="3888432" cy="233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zent László Gimnázium – általánossuli.hu"/>
          <p:cNvSpPr>
            <a:spLocks noChangeAspect="1" noChangeArrowheads="1"/>
          </p:cNvSpPr>
          <p:nvPr/>
        </p:nvSpPr>
        <p:spPr bwMode="auto">
          <a:xfrm>
            <a:off x="4366220" y="22048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Szent László Gimnázium – általánossuli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0" y="3784456"/>
            <a:ext cx="3816424" cy="25628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62" y="2381250"/>
            <a:ext cx="2181225" cy="2095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00" y="3789040"/>
            <a:ext cx="4032448" cy="26936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554" y="470244"/>
            <a:ext cx="4596587" cy="2798993"/>
          </a:xfrm>
          <a:prstGeom prst="rect">
            <a:avLst/>
          </a:prstGeom>
        </p:spPr>
      </p:pic>
      <p:pic>
        <p:nvPicPr>
          <p:cNvPr id="1026" name="Picture 2" descr="UNESCO - HABITABLE">
            <a:extLst>
              <a:ext uri="{FF2B5EF4-FFF2-40B4-BE49-F238E27FC236}">
                <a16:creationId xmlns:a16="http://schemas.microsoft.com/office/drawing/2014/main" id="{B706E40B-2BC4-497B-BD08-0174106C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30" y="5035547"/>
            <a:ext cx="2317440" cy="15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Tantestület és diákság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Kinek miért jó itt? </a:t>
            </a:r>
          </a:p>
          <a:p>
            <a:pPr lvl="1"/>
            <a:r>
              <a:rPr lang="hu-HU" dirty="0"/>
              <a:t>Tanár és diák szempontból</a:t>
            </a:r>
          </a:p>
          <a:p>
            <a:pPr lvl="1"/>
            <a:r>
              <a:rPr lang="hu-HU" dirty="0"/>
              <a:t>Diák élet a gimnáziumban</a:t>
            </a:r>
          </a:p>
          <a:p>
            <a:r>
              <a:rPr lang="hu-HU" dirty="0"/>
              <a:t>Mire jó a gimnázium? </a:t>
            </a:r>
          </a:p>
          <a:p>
            <a:pPr lvl="1"/>
            <a:r>
              <a:rPr lang="hu-HU" dirty="0"/>
              <a:t>szakma</a:t>
            </a:r>
          </a:p>
          <a:p>
            <a:pPr lvl="1"/>
            <a:r>
              <a:rPr lang="hu-HU" dirty="0"/>
              <a:t>egyetem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09836" y="404664"/>
            <a:ext cx="10513168" cy="4167336"/>
          </a:xfrm>
        </p:spPr>
        <p:txBody>
          <a:bodyPr/>
          <a:lstStyle/>
          <a:p>
            <a:pPr algn="ctr"/>
            <a:r>
              <a:rPr lang="hu-HU" dirty="0"/>
              <a:t>Hány iskolát jelöljünk be? Hogyan jelöljem be az osztályokat?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7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476672"/>
            <a:ext cx="9144000" cy="4095328"/>
          </a:xfrm>
        </p:spPr>
        <p:txBody>
          <a:bodyPr/>
          <a:lstStyle/>
          <a:p>
            <a:pPr algn="ctr"/>
            <a:r>
              <a:rPr lang="hu-HU" sz="30000" dirty="0">
                <a:latin typeface="Century" panose="02040604050505020304" pitchFamily="18" charset="0"/>
              </a:rPr>
              <a:t>50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949280"/>
            <a:ext cx="9143999" cy="222920"/>
          </a:xfrm>
        </p:spPr>
        <p:txBody>
          <a:bodyPr>
            <a:normAutofit fontScale="475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476672"/>
            <a:ext cx="9144000" cy="4095328"/>
          </a:xfrm>
        </p:spPr>
        <p:txBody>
          <a:bodyPr/>
          <a:lstStyle/>
          <a:p>
            <a:pPr algn="ctr"/>
            <a:r>
              <a:rPr lang="hu-HU" sz="30000" dirty="0">
                <a:latin typeface="Century" panose="02040604050505020304" pitchFamily="18" charset="0"/>
              </a:rPr>
              <a:t>60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949280"/>
            <a:ext cx="9143999" cy="222920"/>
          </a:xfrm>
        </p:spPr>
        <p:txBody>
          <a:bodyPr>
            <a:normAutofit fontScale="475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59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476672"/>
            <a:ext cx="9144000" cy="4095328"/>
          </a:xfrm>
        </p:spPr>
        <p:txBody>
          <a:bodyPr/>
          <a:lstStyle/>
          <a:p>
            <a:pPr algn="ctr"/>
            <a:r>
              <a:rPr lang="hu-HU" sz="30000" dirty="0">
                <a:latin typeface="Century" panose="02040604050505020304" pitchFamily="18" charset="0"/>
              </a:rPr>
              <a:t>65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949280"/>
            <a:ext cx="9143999" cy="222920"/>
          </a:xfrm>
        </p:spPr>
        <p:txBody>
          <a:bodyPr>
            <a:normAutofit fontScale="475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2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Táblás iskolai bemutató (szélesvásznú)</Template>
  <TotalTime>0</TotalTime>
  <Words>524</Words>
  <Application>Microsoft Office PowerPoint</Application>
  <PresentationFormat>Egyéni</PresentationFormat>
  <Paragraphs>235</Paragraphs>
  <Slides>22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Arial</vt:lpstr>
      <vt:lpstr>Century</vt:lpstr>
      <vt:lpstr>Consolas</vt:lpstr>
      <vt:lpstr>Corbel</vt:lpstr>
      <vt:lpstr>Merriweather</vt:lpstr>
      <vt:lpstr>Times New Roman</vt:lpstr>
      <vt:lpstr>Tábla 16x9</vt:lpstr>
      <vt:lpstr>Felvételi a  Kőbányai  Szent László Gimnáziumban</vt:lpstr>
      <vt:lpstr>PowerPoint-bemutató</vt:lpstr>
      <vt:lpstr>Kiknek ajánljuk magunkat?  Tervezet</vt:lpstr>
      <vt:lpstr>PowerPoint-bemutató</vt:lpstr>
      <vt:lpstr>Tantestület és diákság</vt:lpstr>
      <vt:lpstr>Hány iskolát jelöljünk be? Hogyan jelöljem be az osztályokat? </vt:lpstr>
      <vt:lpstr>50</vt:lpstr>
      <vt:lpstr>60</vt:lpstr>
      <vt:lpstr>65</vt:lpstr>
      <vt:lpstr>statisztika</vt:lpstr>
      <vt:lpstr>2023-as összesített statisztika</vt:lpstr>
      <vt:lpstr>Képzésink &amp; jellemzőik</vt:lpstr>
      <vt:lpstr>Nyelvoktatás</vt:lpstr>
      <vt:lpstr>PowerPoint-bemutató</vt:lpstr>
      <vt:lpstr>Hozott pontok számítása 1</vt:lpstr>
      <vt:lpstr>Hozott pontok számítása 2</vt:lpstr>
      <vt:lpstr>2025. Évi jelentkezés szakok szerint</vt:lpstr>
      <vt:lpstr>Ponthatárok változásai</vt:lpstr>
      <vt:lpstr>https://sulinavigator.hu/pontszamolo.php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a  Kőbányai  Szent László Gimnáziumba</dc:title>
  <dc:creator>Berci</dc:creator>
  <cp:lastModifiedBy>Berci</cp:lastModifiedBy>
  <cp:revision>43</cp:revision>
  <dcterms:created xsi:type="dcterms:W3CDTF">2022-10-19T12:34:29Z</dcterms:created>
  <dcterms:modified xsi:type="dcterms:W3CDTF">2025-11-05T11:38:58Z</dcterms:modified>
</cp:coreProperties>
</file>